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8"/>
  </p:notesMasterIdLst>
  <p:handoutMasterIdLst>
    <p:handoutMasterId r:id="rId19"/>
  </p:handoutMasterIdLst>
  <p:sldIdLst>
    <p:sldId id="3806" r:id="rId2"/>
    <p:sldId id="3809" r:id="rId3"/>
    <p:sldId id="3963" r:id="rId4"/>
    <p:sldId id="3969" r:id="rId5"/>
    <p:sldId id="3981" r:id="rId6"/>
    <p:sldId id="3810" r:id="rId7"/>
    <p:sldId id="3974" r:id="rId8"/>
    <p:sldId id="3907" r:id="rId9"/>
    <p:sldId id="3966" r:id="rId10"/>
    <p:sldId id="3967" r:id="rId11"/>
    <p:sldId id="3978" r:id="rId12"/>
    <p:sldId id="3975" r:id="rId13"/>
    <p:sldId id="4134" r:id="rId14"/>
    <p:sldId id="3982" r:id="rId15"/>
    <p:sldId id="4132" r:id="rId16"/>
    <p:sldId id="4133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Fo Sans" panose="020B0604020202020204" charset="0"/>
      <p:regular r:id="rId24"/>
      <p:bold r:id="rId25"/>
      <p:italic r:id="rId26"/>
      <p:boldItalic r:id="rId27"/>
    </p:embeddedFont>
    <p:embeddedFont>
      <p:font typeface="CoFo Sans Medium" panose="020B0604020202020204" charset="0"/>
      <p:regular r:id="rId28"/>
      <p:italic r:id="rId29"/>
    </p:embeddedFont>
    <p:embeddedFont>
      <p:font typeface="CoFo Sans Regular" panose="020B0604020202020204" charset="0"/>
      <p:regular r:id="rId30"/>
      <p:bold r:id="rId31"/>
      <p:italic r:id="rId3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BFC"/>
    <a:srgbClr val="007DFF"/>
    <a:srgbClr val="1789FF"/>
    <a:srgbClr val="007CFA"/>
    <a:srgbClr val="017DFB"/>
    <a:srgbClr val="017AFB"/>
    <a:srgbClr val="000000"/>
    <a:srgbClr val="0088FF"/>
    <a:srgbClr val="148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96327"/>
  </p:normalViewPr>
  <p:slideViewPr>
    <p:cSldViewPr snapToGrid="0">
      <p:cViewPr varScale="1">
        <p:scale>
          <a:sx n="81" d="100"/>
          <a:sy n="81" d="100"/>
        </p:scale>
        <p:origin x="48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Метрика </a:t>
            </a:r>
            <a:r>
              <a:rPr lang="en-US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R²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Метрика R²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ARIMA</c:v>
                </c:pt>
                <c:pt idx="1">
                  <c:v>LSTM</c:v>
                </c:pt>
                <c:pt idx="2">
                  <c:v>GRU</c:v>
                </c:pt>
                <c:pt idx="3">
                  <c:v>Линейная регрессия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0.81</c:v>
                </c:pt>
                <c:pt idx="1">
                  <c:v>0.86</c:v>
                </c:pt>
                <c:pt idx="2">
                  <c:v>0.91</c:v>
                </c:pt>
                <c:pt idx="3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7F-4E08-A24C-C3EBB7289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2676127"/>
        <c:axId val="412674047"/>
      </c:barChart>
      <c:catAx>
        <c:axId val="412676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6">
                <a:lumMod val="95000"/>
                <a:lumOff val="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6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674047"/>
        <c:crosses val="autoZero"/>
        <c:auto val="1"/>
        <c:lblAlgn val="ctr"/>
        <c:lblOffset val="100"/>
        <c:noMultiLvlLbl val="0"/>
      </c:catAx>
      <c:valAx>
        <c:axId val="412674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6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676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6">
          <a:lumMod val="95000"/>
          <a:lumOff val="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467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3" y="1584324"/>
            <a:ext cx="6618287" cy="3123142"/>
          </a:xfrm>
        </p:spPr>
        <p:txBody>
          <a:bodyPr>
            <a:normAutofit/>
          </a:bodyPr>
          <a:lstStyle/>
          <a:p>
            <a:r>
              <a:rPr lang="ru-RU" sz="5400" b="1" i="0" u="none" strike="noStrike" dirty="0">
                <a:solidFill>
                  <a:schemeClr val="tx1"/>
                </a:solidFill>
                <a:effectLst/>
                <a:latin typeface="+mj-lt"/>
              </a:rPr>
              <a:t>Кейс</a:t>
            </a:r>
            <a:r>
              <a:rPr lang="en-US" sz="5400" b="1" i="0" u="none" strike="noStrike" dirty="0">
                <a:solidFill>
                  <a:schemeClr val="tx1"/>
                </a:solidFill>
                <a:effectLst/>
                <a:latin typeface="+mj-lt"/>
              </a:rPr>
              <a:t>: «</a:t>
            </a:r>
            <a:r>
              <a:rPr lang="ru-RU" sz="5400" b="1" i="0" u="none" strike="noStrike" dirty="0">
                <a:solidFill>
                  <a:schemeClr val="tx1"/>
                </a:solidFill>
                <a:effectLst/>
                <a:latin typeface="+mj-lt"/>
              </a:rPr>
              <a:t>Прогнозирование рыночных цен на арматуру»</a:t>
            </a:r>
            <a:endParaRPr lang="ru-RU" sz="5400" b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39603AF-F396-45AA-B757-DA21372F1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106400" cy="6856991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062A7AA-6A58-49A2-B640-9C2387F86AE9}"/>
              </a:ext>
            </a:extLst>
          </p:cNvPr>
          <p:cNvSpPr/>
          <p:nvPr/>
        </p:nvSpPr>
        <p:spPr>
          <a:xfrm>
            <a:off x="569912" y="388408"/>
            <a:ext cx="4281487" cy="5986992"/>
          </a:xfrm>
          <a:prstGeom prst="rect">
            <a:avLst/>
          </a:prstGeom>
          <a:solidFill>
            <a:srgbClr val="007CFA"/>
          </a:solidFill>
          <a:ln w="25400" cap="flat">
            <a:solidFill>
              <a:srgbClr val="007CFA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C5256F-C073-4B54-8CBC-F73D5FF9C9CA}"/>
              </a:ext>
            </a:extLst>
          </p:cNvPr>
          <p:cNvSpPr txBox="1"/>
          <p:nvPr/>
        </p:nvSpPr>
        <p:spPr>
          <a:xfrm>
            <a:off x="511438" y="962624"/>
            <a:ext cx="4398433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800" b="1" dirty="0"/>
              <a:t>Интенсивный тренинг по программированию и машинному обучению. Прогнозирование рыночных цен на арматуру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33A2A6-3BF9-4023-86C9-1376CEAAC7EA}"/>
              </a:ext>
            </a:extLst>
          </p:cNvPr>
          <p:cNvSpPr txBox="1"/>
          <p:nvPr/>
        </p:nvSpPr>
        <p:spPr>
          <a:xfrm>
            <a:off x="569912" y="5311175"/>
            <a:ext cx="4398433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000" dirty="0"/>
              <a:t>На базе ГБПОУ МО </a:t>
            </a:r>
          </a:p>
          <a:p>
            <a:r>
              <a:rPr lang="ru-RU" sz="2000" dirty="0"/>
              <a:t>"Физтех-колледж"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8B0F6EBB-836F-4533-A89C-6178A901C952}"/>
              </a:ext>
            </a:extLst>
          </p:cNvPr>
          <p:cNvSpPr/>
          <p:nvPr/>
        </p:nvSpPr>
        <p:spPr>
          <a:xfrm>
            <a:off x="9084733" y="5154012"/>
            <a:ext cx="4021667" cy="1109134"/>
          </a:xfrm>
          <a:prstGeom prst="roundRect">
            <a:avLst/>
          </a:prstGeom>
          <a:solidFill>
            <a:srgbClr val="007CFA"/>
          </a:solidFill>
          <a:ln w="25400" cap="flat">
            <a:solidFill>
              <a:srgbClr val="007CFA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6E40F-BE45-4AAE-A418-290DE32FBEF9}"/>
              </a:ext>
            </a:extLst>
          </p:cNvPr>
          <p:cNvSpPr txBox="1"/>
          <p:nvPr/>
        </p:nvSpPr>
        <p:spPr>
          <a:xfrm>
            <a:off x="9277879" y="5203453"/>
            <a:ext cx="4398433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5400" dirty="0"/>
              <a:t>самолет</a:t>
            </a: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1A575AF-40E4-4F2E-98DD-3D72E3465ABF}"/>
              </a:ext>
            </a:extLst>
          </p:cNvPr>
          <p:cNvSpPr txBox="1"/>
          <p:nvPr/>
        </p:nvSpPr>
        <p:spPr>
          <a:xfrm>
            <a:off x="197223" y="226173"/>
            <a:ext cx="48827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Предсказания моделей</a:t>
            </a:r>
            <a:endParaRPr lang="en-US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B908858-EED8-46F9-B6DD-DCD5E0A205D5}"/>
              </a:ext>
            </a:extLst>
          </p:cNvPr>
          <p:cNvSpPr/>
          <p:nvPr/>
        </p:nvSpPr>
        <p:spPr>
          <a:xfrm>
            <a:off x="1693333" y="1259838"/>
            <a:ext cx="3386667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963B4-81A4-40A9-9EF9-E6D0EFDF4BB2}"/>
              </a:ext>
            </a:extLst>
          </p:cNvPr>
          <p:cNvSpPr txBox="1"/>
          <p:nvPr/>
        </p:nvSpPr>
        <p:spPr>
          <a:xfrm>
            <a:off x="1693333" y="1218780"/>
            <a:ext cx="3386667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b="1" dirty="0">
                <a:solidFill>
                  <a:srgbClr val="007DFF"/>
                </a:solidFill>
                <a:sym typeface="CoFo Sans"/>
              </a:rPr>
              <a:t>Линейная регрессия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98022D63-16F7-4A73-98B7-2A747D5ACA4A}"/>
              </a:ext>
            </a:extLst>
          </p:cNvPr>
          <p:cNvSpPr/>
          <p:nvPr/>
        </p:nvSpPr>
        <p:spPr>
          <a:xfrm>
            <a:off x="8368456" y="1218780"/>
            <a:ext cx="199679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A6B77D-9E48-4F9B-9DEC-6E13B2F50E70}"/>
              </a:ext>
            </a:extLst>
          </p:cNvPr>
          <p:cNvSpPr txBox="1"/>
          <p:nvPr/>
        </p:nvSpPr>
        <p:spPr>
          <a:xfrm>
            <a:off x="8897634" y="1177721"/>
            <a:ext cx="938440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b="1" dirty="0">
                <a:solidFill>
                  <a:srgbClr val="007DFF"/>
                </a:solidFill>
                <a:sym typeface="CoFo Sans"/>
              </a:rPr>
              <a:t>GRU</a:t>
            </a:r>
            <a:endParaRPr kumimoji="0" lang="ru-RU" sz="30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4375BC-BA3F-4ACC-AABF-5F19418A3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89" y="2233299"/>
            <a:ext cx="5437467" cy="269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4C1AC012-90B2-4E38-BB42-9B4D03F341A2}"/>
              </a:ext>
            </a:extLst>
          </p:cNvPr>
          <p:cNvSpPr txBox="1">
            <a:spLocks/>
          </p:cNvSpPr>
          <p:nvPr/>
        </p:nvSpPr>
        <p:spPr>
          <a:xfrm>
            <a:off x="42414" y="5243560"/>
            <a:ext cx="213966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400" kern="0" dirty="0">
                <a:solidFill>
                  <a:srgbClr val="007DFF"/>
                </a:solidFill>
                <a:latin typeface="+mn-lt"/>
                <a:cs typeface="Times New Roman"/>
              </a:rPr>
              <a:t>R²: 0.</a:t>
            </a:r>
            <a:r>
              <a:rPr lang="ru-RU" sz="2400" kern="0" dirty="0">
                <a:solidFill>
                  <a:srgbClr val="007DFF"/>
                </a:solidFill>
                <a:latin typeface="+mn-lt"/>
                <a:cs typeface="Times New Roman"/>
              </a:rPr>
              <a:t>78</a:t>
            </a:r>
            <a:endParaRPr lang="en-US" sz="2400" kern="0" dirty="0">
              <a:solidFill>
                <a:srgbClr val="007DFF"/>
              </a:solidFill>
              <a:latin typeface="+mn-lt"/>
              <a:cs typeface="Times New Roman"/>
            </a:endParaRPr>
          </a:p>
          <a:p>
            <a:pPr algn="ctr"/>
            <a:endParaRPr lang="en-US" sz="2400" dirty="0">
              <a:solidFill>
                <a:srgbClr val="007DFF"/>
              </a:solidFill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8490842C-99AC-40E9-8D52-3265538A2DE7}"/>
              </a:ext>
            </a:extLst>
          </p:cNvPr>
          <p:cNvSpPr txBox="1">
            <a:spLocks/>
          </p:cNvSpPr>
          <p:nvPr/>
        </p:nvSpPr>
        <p:spPr>
          <a:xfrm>
            <a:off x="1561950" y="5243574"/>
            <a:ext cx="262684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400" kern="0" dirty="0">
                <a:solidFill>
                  <a:srgbClr val="007DFF"/>
                </a:solidFill>
                <a:latin typeface="+mn-lt"/>
                <a:cs typeface="Times New Roman"/>
              </a:rPr>
              <a:t>MAE: 3292.5</a:t>
            </a:r>
            <a:endParaRPr lang="ru-RU" sz="2400" dirty="0">
              <a:solidFill>
                <a:srgbClr val="007DFF"/>
              </a:solidFill>
              <a:latin typeface="+mn-lt"/>
            </a:endParaRPr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B07A40B3-F488-49AE-A5EE-DD39E5790829}"/>
              </a:ext>
            </a:extLst>
          </p:cNvPr>
          <p:cNvSpPr txBox="1">
            <a:spLocks/>
          </p:cNvSpPr>
          <p:nvPr/>
        </p:nvSpPr>
        <p:spPr>
          <a:xfrm>
            <a:off x="3541726" y="5243574"/>
            <a:ext cx="3076548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400" kern="0" dirty="0">
                <a:solidFill>
                  <a:srgbClr val="007DFF"/>
                </a:solidFill>
                <a:latin typeface="+mn-lt"/>
                <a:cs typeface="Times New Roman"/>
              </a:rPr>
              <a:t>RMSE: 5826.9</a:t>
            </a:r>
            <a:endParaRPr lang="ru-RU" sz="2400" dirty="0">
              <a:solidFill>
                <a:srgbClr val="007DFF"/>
              </a:solidFill>
              <a:latin typeface="+mn-lt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9BBD1E36-421B-49BD-8B45-669A719C4375}"/>
              </a:ext>
            </a:extLst>
          </p:cNvPr>
          <p:cNvSpPr txBox="1">
            <a:spLocks/>
          </p:cNvSpPr>
          <p:nvPr/>
        </p:nvSpPr>
        <p:spPr>
          <a:xfrm>
            <a:off x="6514786" y="5243567"/>
            <a:ext cx="213966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400" kern="0" dirty="0">
                <a:solidFill>
                  <a:srgbClr val="007DFF"/>
                </a:solidFill>
                <a:latin typeface="+mn-lt"/>
                <a:cs typeface="Times New Roman"/>
              </a:rPr>
              <a:t>R²: 0.91</a:t>
            </a:r>
          </a:p>
          <a:p>
            <a:pPr algn="ctr"/>
            <a:endParaRPr lang="en-US" sz="2400" dirty="0">
              <a:solidFill>
                <a:srgbClr val="007DFF"/>
              </a:solidFill>
              <a:latin typeface="+mn-lt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F303D1CE-8827-49C2-9E36-144CE5C6D6C6}"/>
              </a:ext>
            </a:extLst>
          </p:cNvPr>
          <p:cNvSpPr txBox="1">
            <a:spLocks/>
          </p:cNvSpPr>
          <p:nvPr/>
        </p:nvSpPr>
        <p:spPr>
          <a:xfrm>
            <a:off x="7916113" y="5243560"/>
            <a:ext cx="262684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400" kern="0" dirty="0">
                <a:solidFill>
                  <a:srgbClr val="007DFF"/>
                </a:solidFill>
                <a:latin typeface="+mn-lt"/>
                <a:cs typeface="Times New Roman"/>
              </a:rPr>
              <a:t>MAE: 2166</a:t>
            </a:r>
            <a:endParaRPr lang="ru-RU" sz="2400" dirty="0">
              <a:solidFill>
                <a:srgbClr val="007DFF"/>
              </a:solidFill>
              <a:latin typeface="+mn-lt"/>
            </a:endParaRPr>
          </a:p>
        </p:txBody>
      </p:sp>
      <p:sp>
        <p:nvSpPr>
          <p:cNvPr id="22" name="Заголовок 4">
            <a:extLst>
              <a:ext uri="{FF2B5EF4-FFF2-40B4-BE49-F238E27FC236}">
                <a16:creationId xmlns:a16="http://schemas.microsoft.com/office/drawing/2014/main" id="{18B6AB91-6907-4BD7-AE18-8D6B09D952B8}"/>
              </a:ext>
            </a:extLst>
          </p:cNvPr>
          <p:cNvSpPr txBox="1">
            <a:spLocks/>
          </p:cNvSpPr>
          <p:nvPr/>
        </p:nvSpPr>
        <p:spPr>
          <a:xfrm>
            <a:off x="9467397" y="5227629"/>
            <a:ext cx="3076548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400" kern="0" dirty="0">
                <a:solidFill>
                  <a:srgbClr val="007DFF"/>
                </a:solidFill>
                <a:latin typeface="+mn-lt"/>
                <a:cs typeface="Times New Roman"/>
              </a:rPr>
              <a:t>RMSE: 3128</a:t>
            </a:r>
            <a:endParaRPr lang="ru-RU" sz="2400" dirty="0">
              <a:solidFill>
                <a:srgbClr val="007DFF"/>
              </a:solidFill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DAC883-A3CB-47E9-B380-FB3AFFEB5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42368"/>
            <a:ext cx="6124229" cy="266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22443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1A575AF-40E4-4F2E-98DD-3D72E3465ABF}"/>
              </a:ext>
            </a:extLst>
          </p:cNvPr>
          <p:cNvSpPr txBox="1"/>
          <p:nvPr/>
        </p:nvSpPr>
        <p:spPr>
          <a:xfrm>
            <a:off x="197223" y="226173"/>
            <a:ext cx="48827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Предсказания моделей</a:t>
            </a:r>
            <a:endParaRPr lang="en-US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B908858-EED8-46F9-B6DD-DCD5E0A205D5}"/>
              </a:ext>
            </a:extLst>
          </p:cNvPr>
          <p:cNvSpPr/>
          <p:nvPr/>
        </p:nvSpPr>
        <p:spPr>
          <a:xfrm>
            <a:off x="2309893" y="1278649"/>
            <a:ext cx="162603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963B4-81A4-40A9-9EF9-E6D0EFDF4BB2}"/>
              </a:ext>
            </a:extLst>
          </p:cNvPr>
          <p:cNvSpPr txBox="1"/>
          <p:nvPr/>
        </p:nvSpPr>
        <p:spPr>
          <a:xfrm>
            <a:off x="1514027" y="1237591"/>
            <a:ext cx="3251200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ARIMA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98022D63-16F7-4A73-98B7-2A747D5ACA4A}"/>
              </a:ext>
            </a:extLst>
          </p:cNvPr>
          <p:cNvSpPr/>
          <p:nvPr/>
        </p:nvSpPr>
        <p:spPr>
          <a:xfrm>
            <a:off x="8120256" y="1262136"/>
            <a:ext cx="162603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A6B77D-9E48-4F9B-9DEC-6E13B2F50E70}"/>
              </a:ext>
            </a:extLst>
          </p:cNvPr>
          <p:cNvSpPr txBox="1"/>
          <p:nvPr/>
        </p:nvSpPr>
        <p:spPr>
          <a:xfrm>
            <a:off x="8192840" y="1237591"/>
            <a:ext cx="1480866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LSTM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7F2AAF-54DC-4AD7-B3A0-409160849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24" y="2165930"/>
            <a:ext cx="5028344" cy="2843540"/>
          </a:xfrm>
          <a:prstGeom prst="rect">
            <a:avLst/>
          </a:prstGeom>
        </p:spPr>
      </p:pic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53CD9C7D-89D3-45AB-ACA8-DCEE7CD0FD82}"/>
              </a:ext>
            </a:extLst>
          </p:cNvPr>
          <p:cNvSpPr txBox="1">
            <a:spLocks/>
          </p:cNvSpPr>
          <p:nvPr/>
        </p:nvSpPr>
        <p:spPr>
          <a:xfrm>
            <a:off x="229241" y="5403209"/>
            <a:ext cx="213966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400" kern="0" dirty="0">
                <a:solidFill>
                  <a:srgbClr val="007DFF"/>
                </a:solidFill>
                <a:latin typeface="+mn-lt"/>
                <a:cs typeface="Times New Roman"/>
              </a:rPr>
              <a:t>R²: 0.</a:t>
            </a:r>
            <a:r>
              <a:rPr lang="ru-RU" sz="2400" kern="0" dirty="0">
                <a:solidFill>
                  <a:srgbClr val="007DFF"/>
                </a:solidFill>
                <a:latin typeface="+mn-lt"/>
                <a:cs typeface="Times New Roman"/>
              </a:rPr>
              <a:t>81</a:t>
            </a:r>
            <a:endParaRPr lang="en-US" sz="2400" kern="0" dirty="0">
              <a:solidFill>
                <a:srgbClr val="007DFF"/>
              </a:solidFill>
              <a:latin typeface="+mn-lt"/>
              <a:cs typeface="Times New Roman"/>
            </a:endParaRPr>
          </a:p>
          <a:p>
            <a:pPr algn="ctr"/>
            <a:endParaRPr lang="en-US" sz="2400" dirty="0">
              <a:solidFill>
                <a:srgbClr val="007DFF"/>
              </a:solidFill>
              <a:latin typeface="+mn-lt"/>
            </a:endParaRPr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8016099C-4AB0-4BC1-81DC-F32ED114991C}"/>
              </a:ext>
            </a:extLst>
          </p:cNvPr>
          <p:cNvSpPr txBox="1">
            <a:spLocks/>
          </p:cNvSpPr>
          <p:nvPr/>
        </p:nvSpPr>
        <p:spPr>
          <a:xfrm>
            <a:off x="1566292" y="5389779"/>
            <a:ext cx="262684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400" kern="0" dirty="0">
                <a:solidFill>
                  <a:srgbClr val="007DFF"/>
                </a:solidFill>
                <a:latin typeface="+mn-lt"/>
                <a:cs typeface="Times New Roman"/>
              </a:rPr>
              <a:t>MAE: 769</a:t>
            </a:r>
            <a:endParaRPr lang="ru-RU" sz="2400" dirty="0">
              <a:solidFill>
                <a:srgbClr val="007DFF"/>
              </a:solidFill>
              <a:latin typeface="+mn-lt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5C9F02A6-1A72-44AE-8151-BD1D5534B554}"/>
              </a:ext>
            </a:extLst>
          </p:cNvPr>
          <p:cNvSpPr txBox="1">
            <a:spLocks/>
          </p:cNvSpPr>
          <p:nvPr/>
        </p:nvSpPr>
        <p:spPr>
          <a:xfrm>
            <a:off x="3254073" y="5396494"/>
            <a:ext cx="3076548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400" kern="0" dirty="0">
                <a:solidFill>
                  <a:srgbClr val="007DFF"/>
                </a:solidFill>
                <a:latin typeface="+mn-lt"/>
                <a:cs typeface="Times New Roman"/>
              </a:rPr>
              <a:t>RMSE: 1098</a:t>
            </a:r>
            <a:endParaRPr lang="ru-RU" sz="2400" dirty="0">
              <a:solidFill>
                <a:srgbClr val="007DFF"/>
              </a:solidFill>
              <a:latin typeface="+mn-lt"/>
            </a:endParaRP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6A3E00F4-AE65-4944-A324-B136565B395E}"/>
              </a:ext>
            </a:extLst>
          </p:cNvPr>
          <p:cNvSpPr txBox="1">
            <a:spLocks/>
          </p:cNvSpPr>
          <p:nvPr/>
        </p:nvSpPr>
        <p:spPr>
          <a:xfrm>
            <a:off x="5878738" y="5403209"/>
            <a:ext cx="213966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400" kern="0" dirty="0">
                <a:solidFill>
                  <a:srgbClr val="007DFF"/>
                </a:solidFill>
                <a:latin typeface="+mn-lt"/>
                <a:cs typeface="Times New Roman"/>
              </a:rPr>
              <a:t>R²: 0.86</a:t>
            </a:r>
            <a:endParaRPr lang="en-US" sz="2400" dirty="0">
              <a:solidFill>
                <a:srgbClr val="007DFF"/>
              </a:solidFill>
              <a:latin typeface="+mn-lt"/>
            </a:endParaRPr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CC6FF00C-020D-41DE-A829-48F2077AB568}"/>
              </a:ext>
            </a:extLst>
          </p:cNvPr>
          <p:cNvSpPr txBox="1">
            <a:spLocks/>
          </p:cNvSpPr>
          <p:nvPr/>
        </p:nvSpPr>
        <p:spPr>
          <a:xfrm>
            <a:off x="7452632" y="5403209"/>
            <a:ext cx="262684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400" kern="0" dirty="0">
                <a:solidFill>
                  <a:srgbClr val="007DFF"/>
                </a:solidFill>
                <a:latin typeface="+mn-lt"/>
                <a:cs typeface="Times New Roman"/>
              </a:rPr>
              <a:t>MAE: 3295</a:t>
            </a:r>
            <a:endParaRPr lang="ru-RU" sz="2400" dirty="0">
              <a:solidFill>
                <a:srgbClr val="007DFF"/>
              </a:solidFill>
              <a:latin typeface="+mn-lt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186DAB68-B915-4928-A352-E144E4BE2546}"/>
              </a:ext>
            </a:extLst>
          </p:cNvPr>
          <p:cNvSpPr txBox="1">
            <a:spLocks/>
          </p:cNvSpPr>
          <p:nvPr/>
        </p:nvSpPr>
        <p:spPr>
          <a:xfrm>
            <a:off x="9362860" y="5403209"/>
            <a:ext cx="3076548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400" kern="0" dirty="0">
                <a:solidFill>
                  <a:srgbClr val="007DFF"/>
                </a:solidFill>
                <a:latin typeface="+mn-lt"/>
                <a:cs typeface="Times New Roman"/>
              </a:rPr>
              <a:t>RMSE: 3938</a:t>
            </a:r>
            <a:endParaRPr lang="ru-RU" sz="2400" dirty="0">
              <a:solidFill>
                <a:srgbClr val="007DFF"/>
              </a:solidFill>
              <a:latin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2A10E3-A50D-4FE2-9F1B-2D91C5F8C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545" y="2155910"/>
            <a:ext cx="6547017" cy="285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39333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1A575AF-40E4-4F2E-98DD-3D72E3465ABF}"/>
              </a:ext>
            </a:extLst>
          </p:cNvPr>
          <p:cNvSpPr txBox="1"/>
          <p:nvPr/>
        </p:nvSpPr>
        <p:spPr>
          <a:xfrm>
            <a:off x="0" y="239055"/>
            <a:ext cx="497840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Сравнение моделей</a:t>
            </a:r>
            <a:endParaRPr lang="en-US" sz="3200" b="0" dirty="0">
              <a:solidFill>
                <a:schemeClr val="accent6"/>
              </a:solidFill>
              <a:effectLst/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graphicFrame>
        <p:nvGraphicFramePr>
          <p:cNvPr id="16" name="Диаграмма 15">
            <a:extLst>
              <a:ext uri="{FF2B5EF4-FFF2-40B4-BE49-F238E27FC236}">
                <a16:creationId xmlns:a16="http://schemas.microsoft.com/office/drawing/2014/main" id="{702E2A19-7849-4DA9-ADCA-16DFD22E36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5838593"/>
              </p:ext>
            </p:extLst>
          </p:nvPr>
        </p:nvGraphicFramePr>
        <p:xfrm>
          <a:off x="2043954" y="1102659"/>
          <a:ext cx="7508420" cy="4951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5844223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0" y="441326"/>
            <a:ext cx="3514641" cy="647700"/>
          </a:xfrm>
        </p:spPr>
        <p:txBody>
          <a:bodyPr>
            <a:normAutofit/>
          </a:bodyPr>
          <a:lstStyle/>
          <a:p>
            <a:r>
              <a:rPr lang="ru-RU" sz="3600" dirty="0"/>
              <a:t>Лучшая модель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937D336-B031-410A-93A1-15AD11155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81" y="1842873"/>
            <a:ext cx="9663038" cy="421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F477315-2CE1-4F79-8C5E-67ED5C091064}"/>
              </a:ext>
            </a:extLst>
          </p:cNvPr>
          <p:cNvSpPr/>
          <p:nvPr/>
        </p:nvSpPr>
        <p:spPr>
          <a:xfrm>
            <a:off x="4719881" y="1005828"/>
            <a:ext cx="2752238" cy="83704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39630-24E3-4622-BCD9-1D9757806724}"/>
              </a:ext>
            </a:extLst>
          </p:cNvPr>
          <p:cNvSpPr txBox="1"/>
          <p:nvPr/>
        </p:nvSpPr>
        <p:spPr>
          <a:xfrm>
            <a:off x="4719881" y="1118625"/>
            <a:ext cx="2666454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007DFF"/>
                </a:solidFill>
                <a:sym typeface="CoFo Sans"/>
              </a:rPr>
              <a:t>GRU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110202988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8DFCCCB-C3C7-42A6-BDC2-65B100A3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37851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dirty="0"/>
              <a:t>Демонстрация нашего продукта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684A3E-E3BC-4ACD-B077-A64D7DB5F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13" y="1281852"/>
            <a:ext cx="8973802" cy="4582164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8BEB01-EDAC-45CD-B858-FA61A110D494}"/>
              </a:ext>
            </a:extLst>
          </p:cNvPr>
          <p:cNvSpPr/>
          <p:nvPr/>
        </p:nvSpPr>
        <p:spPr>
          <a:xfrm>
            <a:off x="1565509" y="1259440"/>
            <a:ext cx="9042400" cy="468206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6F74F-C25D-437E-AB2C-6F5A4B7F484A}"/>
              </a:ext>
            </a:extLst>
          </p:cNvPr>
          <p:cNvSpPr txBox="1"/>
          <p:nvPr/>
        </p:nvSpPr>
        <p:spPr>
          <a:xfrm>
            <a:off x="4794480" y="2859918"/>
            <a:ext cx="2599267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ТУТ БУДЕТ 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7A4BD481-0879-4913-85D9-66AA93D8B2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B00A2EE0-60DC-4957-AAAB-BD6A3B9F90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9F0D49A1-925C-452E-B1CA-12B5919A79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3AA0334-665D-4BC0-9962-1ACF2882C2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 b="6369"/>
          <a:stretch/>
        </p:blipFill>
        <p:spPr>
          <a:xfrm>
            <a:off x="1097432" y="1202398"/>
            <a:ext cx="10301936" cy="47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2386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CB3FAB1-7927-4CC0-BD50-E795D577C423}"/>
              </a:ext>
            </a:extLst>
          </p:cNvPr>
          <p:cNvSpPr/>
          <p:nvPr/>
        </p:nvSpPr>
        <p:spPr>
          <a:xfrm>
            <a:off x="6240567" y="203273"/>
            <a:ext cx="5472860" cy="780825"/>
          </a:xfrm>
          <a:prstGeom prst="roundRect">
            <a:avLst>
              <a:gd name="adj" fmla="val 5000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6BEDA00-FE2D-44FE-8560-C99E61B64581}"/>
              </a:ext>
            </a:extLst>
          </p:cNvPr>
          <p:cNvSpPr/>
          <p:nvPr/>
        </p:nvSpPr>
        <p:spPr>
          <a:xfrm>
            <a:off x="478575" y="203273"/>
            <a:ext cx="5472860" cy="780825"/>
          </a:xfrm>
          <a:prstGeom prst="roundRect">
            <a:avLst>
              <a:gd name="adj" fmla="val 5000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quarter" idx="10"/>
          </p:nvPr>
        </p:nvSpPr>
        <p:spPr>
          <a:xfrm>
            <a:off x="767984" y="390521"/>
            <a:ext cx="3827242" cy="406327"/>
          </a:xfrm>
        </p:spPr>
        <p:txBody>
          <a:bodyPr/>
          <a:lstStyle/>
          <a:p>
            <a:r>
              <a:rPr lang="ru-RU" altLang="en-US" sz="2800" b="1" dirty="0">
                <a:solidFill>
                  <a:srgbClr val="FFFFFF"/>
                </a:solidFill>
                <a:latin typeface="+mj-lt"/>
                <a:cs typeface="Times New Roman" panose="02020603050405020304" charset="0"/>
              </a:rPr>
              <a:t>Что было сделано</a:t>
            </a:r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12"/>
          </p:nvPr>
        </p:nvSpPr>
        <p:spPr>
          <a:xfrm>
            <a:off x="659130" y="1425363"/>
            <a:ext cx="5111750" cy="4103370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Clr>
                <a:srgbClr val="007DFF"/>
              </a:buClr>
              <a:buFont typeface="+mj-lt"/>
              <a:buAutoNum type="arabicPeriod"/>
            </a:pPr>
            <a:r>
              <a:rPr lang="ru-RU" altLang="en-US" sz="2400" dirty="0">
                <a:cs typeface="Times New Roman" panose="02020603050405020304" charset="0"/>
              </a:rPr>
              <a:t>Работа с данными (анализ, дифференцирование)</a:t>
            </a:r>
          </a:p>
          <a:p>
            <a:pPr marL="457200" indent="-457200">
              <a:spcBef>
                <a:spcPts val="600"/>
              </a:spcBef>
              <a:buClr>
                <a:srgbClr val="007DFF"/>
              </a:buClr>
              <a:buFont typeface="+mj-lt"/>
              <a:buAutoNum type="arabicPeriod"/>
            </a:pPr>
            <a:endParaRPr lang="ru-RU" altLang="en-US" sz="2400" dirty="0">
              <a:cs typeface="Times New Roman" panose="02020603050405020304" charset="0"/>
            </a:endParaRPr>
          </a:p>
          <a:p>
            <a:pPr marL="457200" indent="-457200">
              <a:spcBef>
                <a:spcPts val="600"/>
              </a:spcBef>
              <a:buClr>
                <a:srgbClr val="007DFF"/>
              </a:buClr>
              <a:buFont typeface="+mj-lt"/>
              <a:buAutoNum type="arabicPeriod"/>
            </a:pPr>
            <a:r>
              <a:rPr lang="ru-RU" altLang="en-US" sz="2400" dirty="0">
                <a:cs typeface="Times New Roman" panose="02020603050405020304" charset="0"/>
              </a:rPr>
              <a:t>Обучена модель для предсказывания цены на арматуру</a:t>
            </a:r>
          </a:p>
          <a:p>
            <a:pPr marL="457200" indent="-457200">
              <a:spcBef>
                <a:spcPts val="600"/>
              </a:spcBef>
              <a:buClr>
                <a:srgbClr val="007DFF"/>
              </a:buClr>
              <a:buFont typeface="+mj-lt"/>
              <a:buAutoNum type="arabicPeriod"/>
            </a:pPr>
            <a:endParaRPr lang="ru-RU" altLang="en-US" sz="2400" dirty="0">
              <a:cs typeface="Times New Roman" panose="02020603050405020304" charset="0"/>
            </a:endParaRPr>
          </a:p>
          <a:p>
            <a:pPr marL="457200" indent="-457200">
              <a:spcBef>
                <a:spcPts val="600"/>
              </a:spcBef>
              <a:buClr>
                <a:srgbClr val="007DFF"/>
              </a:buClr>
              <a:buFont typeface="+mj-lt"/>
              <a:buAutoNum type="arabicPeriod"/>
            </a:pPr>
            <a:r>
              <a:rPr lang="ru-RU" altLang="en-US" sz="2400" dirty="0">
                <a:cs typeface="Times New Roman" panose="02020603050405020304" charset="0"/>
              </a:rPr>
              <a:t>Написан пользовательский интерфейс для удобного просмотра</a:t>
            </a:r>
          </a:p>
        </p:txBody>
      </p:sp>
      <p:sp>
        <p:nvSpPr>
          <p:cNvPr id="6" name="Замещающий текст 5"/>
          <p:cNvSpPr>
            <a:spLocks noGrp="1"/>
          </p:cNvSpPr>
          <p:nvPr>
            <p:ph type="body" sz="quarter" idx="13"/>
          </p:nvPr>
        </p:nvSpPr>
        <p:spPr>
          <a:xfrm>
            <a:off x="6483018" y="390522"/>
            <a:ext cx="4987958" cy="406326"/>
          </a:xfrm>
        </p:spPr>
        <p:txBody>
          <a:bodyPr/>
          <a:lstStyle/>
          <a:p>
            <a:r>
              <a:rPr lang="ru-RU" altLang="en-US" sz="2800" b="1" dirty="0">
                <a:solidFill>
                  <a:srgbClr val="FFFFFF"/>
                </a:solidFill>
                <a:latin typeface="+mj-lt"/>
                <a:cs typeface="Times New Roman" panose="02020603050405020304" charset="0"/>
              </a:rPr>
              <a:t>Чего хотелось бы добиться</a:t>
            </a:r>
          </a:p>
        </p:txBody>
      </p:sp>
      <p:sp>
        <p:nvSpPr>
          <p:cNvPr id="3" name="Замещающий текст 4">
            <a:extLst>
              <a:ext uri="{FF2B5EF4-FFF2-40B4-BE49-F238E27FC236}">
                <a16:creationId xmlns:a16="http://schemas.microsoft.com/office/drawing/2014/main" id="{045C04B0-4CAA-D396-EDED-8D85464D993F}"/>
              </a:ext>
            </a:extLst>
          </p:cNvPr>
          <p:cNvSpPr txBox="1">
            <a:spLocks/>
          </p:cNvSpPr>
          <p:nvPr/>
        </p:nvSpPr>
        <p:spPr>
          <a:xfrm>
            <a:off x="6483018" y="1425363"/>
            <a:ext cx="5111750" cy="29933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 sz="1600" b="0" i="0" u="none" strike="noStrike" cap="none" spc="0" baseline="0">
                <a:solidFill>
                  <a:schemeClr val="accent6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1pPr>
            <a:lvl2pPr marL="179705" marR="0" indent="-179705" algn="l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2pPr>
            <a:lvl3pPr marL="179705" marR="0" indent="-179705" algn="l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3pPr>
            <a:lvl4pPr marL="179705" marR="0" indent="-179705" algn="l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4pPr>
            <a:lvl5pPr marL="179705" marR="0" indent="-179705" algn="l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5pPr>
            <a:lvl6pPr marL="1905000" marR="0" indent="-317500" algn="l" defTabSz="41275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6pPr>
            <a:lvl7pPr marL="2222500" marR="0" indent="-317500" algn="l" defTabSz="41275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7pPr>
            <a:lvl8pPr marL="2540000" marR="0" indent="-317500" algn="l" defTabSz="41275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8pPr>
            <a:lvl9pPr marL="2857500" marR="0" indent="-317500" algn="l" defTabSz="41275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9pPr>
          </a:lstStyle>
          <a:p>
            <a:pPr marL="457200" indent="-457200">
              <a:spcBef>
                <a:spcPts val="600"/>
              </a:spcBef>
              <a:buClr>
                <a:srgbClr val="007DFF"/>
              </a:buClr>
              <a:buAutoNum type="arabicPeriod"/>
            </a:pPr>
            <a:r>
              <a:rPr lang="ru-RU" altLang="en-US" sz="2400" kern="0" dirty="0">
                <a:cs typeface="Times New Roman"/>
              </a:rPr>
              <a:t>Повышение точности прогнозирования</a:t>
            </a:r>
          </a:p>
          <a:p>
            <a:pPr marL="457200" indent="-457200">
              <a:spcBef>
                <a:spcPts val="600"/>
              </a:spcBef>
              <a:buClr>
                <a:srgbClr val="007DFF"/>
              </a:buClr>
              <a:buAutoNum type="arabicPeriod"/>
            </a:pPr>
            <a:endParaRPr lang="ru-RU" altLang="en-US" sz="2400" kern="0" dirty="0">
              <a:cs typeface="Times New Roman"/>
            </a:endParaRPr>
          </a:p>
          <a:p>
            <a:pPr marL="457200" indent="-457200">
              <a:spcBef>
                <a:spcPts val="600"/>
              </a:spcBef>
              <a:buClr>
                <a:srgbClr val="007DFF"/>
              </a:buClr>
              <a:buAutoNum type="arabicPeriod"/>
            </a:pPr>
            <a:r>
              <a:rPr lang="ru-RU" altLang="en-US" sz="2400" kern="0" dirty="0">
                <a:cs typeface="Times New Roman" panose="02020603050405020304" charset="0"/>
              </a:rPr>
              <a:t> Расширение функционала</a:t>
            </a:r>
          </a:p>
          <a:p>
            <a:pPr marL="457200" indent="-457200">
              <a:spcBef>
                <a:spcPts val="600"/>
              </a:spcBef>
              <a:buClr>
                <a:srgbClr val="007DFF"/>
              </a:buClr>
              <a:buAutoNum type="arabicPeriod"/>
            </a:pPr>
            <a:endParaRPr lang="ru-RU" altLang="en-US" sz="2400" kern="0" dirty="0">
              <a:cs typeface="Times New Roman" panose="02020603050405020304" charset="0"/>
            </a:endParaRPr>
          </a:p>
          <a:p>
            <a:pPr marL="457200" indent="-457200">
              <a:spcBef>
                <a:spcPts val="600"/>
              </a:spcBef>
              <a:buClr>
                <a:srgbClr val="007DFF"/>
              </a:buClr>
              <a:buAutoNum type="arabicPeriod"/>
            </a:pPr>
            <a:endParaRPr lang="ru-RU" altLang="en-US" sz="2400" kern="0" dirty="0"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3" y="1584324"/>
            <a:ext cx="6618287" cy="3123142"/>
          </a:xfrm>
        </p:spPr>
        <p:txBody>
          <a:bodyPr>
            <a:normAutofit/>
          </a:bodyPr>
          <a:lstStyle/>
          <a:p>
            <a:r>
              <a:rPr lang="ru-RU" sz="5400" b="1" i="0" u="none" strike="noStrike" dirty="0">
                <a:solidFill>
                  <a:schemeClr val="tx1"/>
                </a:solidFill>
                <a:effectLst/>
                <a:latin typeface="+mj-lt"/>
              </a:rPr>
              <a:t>Кейс</a:t>
            </a:r>
            <a:r>
              <a:rPr lang="en-US" sz="5400" b="1" i="0" u="none" strike="noStrike" dirty="0">
                <a:solidFill>
                  <a:schemeClr val="tx1"/>
                </a:solidFill>
                <a:effectLst/>
                <a:latin typeface="+mj-lt"/>
              </a:rPr>
              <a:t>: «</a:t>
            </a:r>
            <a:r>
              <a:rPr lang="ru-RU" sz="5400" b="1" i="0" u="none" strike="noStrike" dirty="0">
                <a:solidFill>
                  <a:schemeClr val="tx1"/>
                </a:solidFill>
                <a:effectLst/>
                <a:latin typeface="+mj-lt"/>
              </a:rPr>
              <a:t>Прогнозирование рыночных цен на арматуру»</a:t>
            </a:r>
            <a:endParaRPr lang="ru-RU" sz="5400" b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39603AF-F396-45AA-B757-DA21372F1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106400" cy="6856991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062A7AA-6A58-49A2-B640-9C2387F86AE9}"/>
              </a:ext>
            </a:extLst>
          </p:cNvPr>
          <p:cNvSpPr/>
          <p:nvPr/>
        </p:nvSpPr>
        <p:spPr>
          <a:xfrm>
            <a:off x="569912" y="388408"/>
            <a:ext cx="4281487" cy="5986992"/>
          </a:xfrm>
          <a:prstGeom prst="rect">
            <a:avLst/>
          </a:prstGeom>
          <a:solidFill>
            <a:srgbClr val="007CFA"/>
          </a:solidFill>
          <a:ln w="25400" cap="flat">
            <a:solidFill>
              <a:srgbClr val="007CFA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C5256F-C073-4B54-8CBC-F73D5FF9C9CA}"/>
              </a:ext>
            </a:extLst>
          </p:cNvPr>
          <p:cNvSpPr txBox="1"/>
          <p:nvPr/>
        </p:nvSpPr>
        <p:spPr>
          <a:xfrm>
            <a:off x="511438" y="581067"/>
            <a:ext cx="4398433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4400" b="1" dirty="0"/>
              <a:t>Итоги работы</a:t>
            </a:r>
            <a:r>
              <a:rPr lang="en-US" sz="4400" b="1" dirty="0"/>
              <a:t>:</a:t>
            </a:r>
            <a:endParaRPr lang="ru-RU" sz="4400" b="1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8B0F6EBB-836F-4533-A89C-6178A901C952}"/>
              </a:ext>
            </a:extLst>
          </p:cNvPr>
          <p:cNvSpPr/>
          <p:nvPr/>
        </p:nvSpPr>
        <p:spPr>
          <a:xfrm>
            <a:off x="9084733" y="5154012"/>
            <a:ext cx="4021667" cy="1109134"/>
          </a:xfrm>
          <a:prstGeom prst="roundRect">
            <a:avLst/>
          </a:prstGeom>
          <a:solidFill>
            <a:srgbClr val="007CFA"/>
          </a:solidFill>
          <a:ln w="25400" cap="flat">
            <a:solidFill>
              <a:srgbClr val="007CFA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6E40F-BE45-4AAE-A418-290DE32FBEF9}"/>
              </a:ext>
            </a:extLst>
          </p:cNvPr>
          <p:cNvSpPr txBox="1"/>
          <p:nvPr/>
        </p:nvSpPr>
        <p:spPr>
          <a:xfrm>
            <a:off x="9277879" y="5203453"/>
            <a:ext cx="4398433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5400" dirty="0"/>
              <a:t>самолет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69AC444-7C56-4180-B736-DD06F2433F68}"/>
              </a:ext>
            </a:extLst>
          </p:cNvPr>
          <p:cNvSpPr txBox="1">
            <a:spLocks/>
          </p:cNvSpPr>
          <p:nvPr/>
        </p:nvSpPr>
        <p:spPr>
          <a:xfrm>
            <a:off x="511438" y="1818842"/>
            <a:ext cx="4385925" cy="372259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r>
              <a:rPr lang="ru-RU" sz="3000" kern="0" dirty="0"/>
              <a:t>Мы обучили модель для предсказывания цены на арматуру</a:t>
            </a:r>
            <a:endParaRPr lang="ru-RU" sz="3000" b="1" kern="0" dirty="0"/>
          </a:p>
          <a:p>
            <a:endParaRPr lang="ru-RU" sz="3000" kern="0" dirty="0"/>
          </a:p>
          <a:p>
            <a:r>
              <a:rPr lang="ru-RU" sz="3000" kern="0" dirty="0"/>
              <a:t>Мы написали пользовательский интерфейс для удобного просмотра</a:t>
            </a:r>
            <a:endParaRPr lang="ru-RU" sz="3000" b="1" kern="0" dirty="0"/>
          </a:p>
        </p:txBody>
      </p:sp>
    </p:spTree>
    <p:extLst>
      <p:ext uri="{BB962C8B-B14F-4D97-AF65-F5344CB8AC3E}">
        <p14:creationId xmlns:p14="http://schemas.microsoft.com/office/powerpoint/2010/main" val="51570681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4210185-C80E-4CC7-AF75-78FB617BEE63}"/>
              </a:ext>
            </a:extLst>
          </p:cNvPr>
          <p:cNvSpPr/>
          <p:nvPr/>
        </p:nvSpPr>
        <p:spPr>
          <a:xfrm>
            <a:off x="423821" y="360723"/>
            <a:ext cx="4657137" cy="101129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0733520-8A55-4D6B-AA37-705D48E4A848}"/>
              </a:ext>
            </a:extLst>
          </p:cNvPr>
          <p:cNvSpPr/>
          <p:nvPr/>
        </p:nvSpPr>
        <p:spPr>
          <a:xfrm>
            <a:off x="423821" y="2132088"/>
            <a:ext cx="6485937" cy="387189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D8251-8EB1-40E7-A4DE-3F85ED0B060A}"/>
              </a:ext>
            </a:extLst>
          </p:cNvPr>
          <p:cNvSpPr txBox="1"/>
          <p:nvPr/>
        </p:nvSpPr>
        <p:spPr>
          <a:xfrm>
            <a:off x="755369" y="2478832"/>
            <a:ext cx="5959496" cy="29136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3200" b="1" dirty="0">
                <a:solidFill>
                  <a:srgbClr val="007DFF"/>
                </a:solidFill>
                <a:cs typeface="Times New Roman" panose="02020603050405020304" charset="0"/>
              </a:rPr>
              <a:t>Создать модель, которая поможет категорийным менеджерам оптимизировать закупки арматуры, снижая затраты.</a:t>
            </a:r>
            <a:endParaRPr kumimoji="0" lang="ru-RU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C1E27-E06D-4BFA-B33B-CF3B29EED5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1219" y="120758"/>
            <a:ext cx="1404991" cy="1122041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BFC03CF5-5C52-4D94-B52E-729A2766F1E0}"/>
              </a:ext>
            </a:extLst>
          </p:cNvPr>
          <p:cNvSpPr/>
          <p:nvPr/>
        </p:nvSpPr>
        <p:spPr>
          <a:xfrm>
            <a:off x="9811219" y="140726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EF8AA9AF-9285-468C-A945-C1E7A4B15989}"/>
              </a:ext>
            </a:extLst>
          </p:cNvPr>
          <p:cNvSpPr/>
          <p:nvPr/>
        </p:nvSpPr>
        <p:spPr>
          <a:xfrm>
            <a:off x="10240433" y="140726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4DAC14D-BCCB-4964-A77A-AB7823C3BCEA}"/>
              </a:ext>
            </a:extLst>
          </p:cNvPr>
          <p:cNvSpPr/>
          <p:nvPr/>
        </p:nvSpPr>
        <p:spPr>
          <a:xfrm>
            <a:off x="10666707" y="143403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F0D423F6-4D62-4F1D-8CA4-703AB2777422}"/>
              </a:ext>
            </a:extLst>
          </p:cNvPr>
          <p:cNvSpPr/>
          <p:nvPr/>
        </p:nvSpPr>
        <p:spPr>
          <a:xfrm>
            <a:off x="11101331" y="138049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97" y="456870"/>
            <a:ext cx="4321171" cy="845610"/>
          </a:xfrm>
        </p:spPr>
        <p:txBody>
          <a:bodyPr>
            <a:noAutofit/>
          </a:bodyPr>
          <a:lstStyle/>
          <a:p>
            <a:r>
              <a:rPr lang="ru-RU" sz="6000" dirty="0">
                <a:solidFill>
                  <a:srgbClr val="007DFF"/>
                </a:solidFill>
              </a:rPr>
              <a:t>Цель кейса</a:t>
            </a:r>
          </a:p>
        </p:txBody>
      </p:sp>
    </p:spTree>
    <p:extLst>
      <p:ext uri="{BB962C8B-B14F-4D97-AF65-F5344CB8AC3E}">
        <p14:creationId xmlns:p14="http://schemas.microsoft.com/office/powerpoint/2010/main" val="31184457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altLang="en-US" sz="4000" b="1" dirty="0">
                <a:latin typeface="+mj-lt"/>
                <a:cs typeface="Times New Roman" panose="02020603050405020304" charset="0"/>
              </a:rPr>
              <a:t>Над проектом работали</a:t>
            </a:r>
            <a:endParaRPr lang="ru-RU" sz="4000" dirty="0"/>
          </a:p>
        </p:txBody>
      </p:sp>
      <p:sp>
        <p:nvSpPr>
          <p:cNvPr id="141" name="Text 2">
            <a:extLst>
              <a:ext uri="{FF2B5EF4-FFF2-40B4-BE49-F238E27FC236}">
                <a16:creationId xmlns:a16="http://schemas.microsoft.com/office/drawing/2014/main" id="{7A44B1F9-0D6F-805F-84A6-303EA93CB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864" y="1142420"/>
            <a:ext cx="3695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12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График погашения платежей</a:t>
            </a:r>
            <a:endParaRPr lang="en-US" altLang="ru-RU" sz="1200" dirty="0">
              <a:solidFill>
                <a:srgbClr val="000000"/>
              </a:solidFill>
            </a:endParaRPr>
          </a:p>
        </p:txBody>
      </p:sp>
      <p:sp>
        <p:nvSpPr>
          <p:cNvPr id="203" name="Text 2">
            <a:extLst>
              <a:ext uri="{FF2B5EF4-FFF2-40B4-BE49-F238E27FC236}">
                <a16:creationId xmlns:a16="http://schemas.microsoft.com/office/drawing/2014/main" id="{DEDC4B72-638B-BEB7-E814-EA42D7107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664" y="1142420"/>
            <a:ext cx="3695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12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Структурный анализ долгового портфеля</a:t>
            </a:r>
            <a:endParaRPr lang="en-US" altLang="ru-RU" sz="1200" dirty="0">
              <a:solidFill>
                <a:srgbClr val="000000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0F3A291-9A72-4DB5-8FA5-AB279BF0B777}"/>
              </a:ext>
            </a:extLst>
          </p:cNvPr>
          <p:cNvSpPr/>
          <p:nvPr/>
        </p:nvSpPr>
        <p:spPr>
          <a:xfrm>
            <a:off x="1413933" y="2108200"/>
            <a:ext cx="3596631" cy="1534106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15DBF93C-CCFD-410E-AB4A-A0D9157CCC19}"/>
              </a:ext>
            </a:extLst>
          </p:cNvPr>
          <p:cNvSpPr/>
          <p:nvPr/>
        </p:nvSpPr>
        <p:spPr>
          <a:xfrm>
            <a:off x="6899966" y="2108200"/>
            <a:ext cx="3596631" cy="1534106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60BEDDA3-F6E8-4C68-B9C8-4FAC57BF4274}"/>
              </a:ext>
            </a:extLst>
          </p:cNvPr>
          <p:cNvSpPr/>
          <p:nvPr/>
        </p:nvSpPr>
        <p:spPr>
          <a:xfrm>
            <a:off x="4048771" y="4236507"/>
            <a:ext cx="3596631" cy="1534106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37657-B108-4AB5-848A-DBDADD1C49FE}"/>
              </a:ext>
            </a:extLst>
          </p:cNvPr>
          <p:cNvSpPr txBox="1"/>
          <p:nvPr/>
        </p:nvSpPr>
        <p:spPr>
          <a:xfrm>
            <a:off x="1896764" y="2183146"/>
            <a:ext cx="2531900" cy="12208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000" dirty="0">
                <a:sym typeface="CoFo Sans"/>
              </a:rPr>
              <a:t>Флейшгауэр Александр</a:t>
            </a:r>
            <a:endParaRPr kumimoji="0" lang="ru-RU" sz="30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74C8C-3E1F-4E70-BDEA-6B541C711C45}"/>
              </a:ext>
            </a:extLst>
          </p:cNvPr>
          <p:cNvSpPr txBox="1"/>
          <p:nvPr/>
        </p:nvSpPr>
        <p:spPr>
          <a:xfrm>
            <a:off x="7113702" y="2437062"/>
            <a:ext cx="3528897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Новикова Наталья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D74934-F06D-4A30-9022-45DD4918D9B2}"/>
              </a:ext>
            </a:extLst>
          </p:cNvPr>
          <p:cNvSpPr txBox="1"/>
          <p:nvPr/>
        </p:nvSpPr>
        <p:spPr>
          <a:xfrm>
            <a:off x="4354099" y="4633834"/>
            <a:ext cx="3155835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Доронин Андрей</a:t>
            </a:r>
          </a:p>
        </p:txBody>
      </p:sp>
    </p:spTree>
    <p:extLst>
      <p:ext uri="{BB962C8B-B14F-4D97-AF65-F5344CB8AC3E}">
        <p14:creationId xmlns:p14="http://schemas.microsoft.com/office/powerpoint/2010/main" val="361997226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Заголовок 1">
            <a:extLst>
              <a:ext uri="{FF2B5EF4-FFF2-40B4-BE49-F238E27FC236}">
                <a16:creationId xmlns:a16="http://schemas.microsoft.com/office/drawing/2014/main" id="{9B33C102-8143-41D3-BF59-5CEC8B33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96" y="231520"/>
            <a:ext cx="11302400" cy="647700"/>
          </a:xfrm>
        </p:spPr>
        <p:txBody>
          <a:bodyPr>
            <a:normAutofit/>
          </a:bodyPr>
          <a:lstStyle/>
          <a:p>
            <a:r>
              <a:rPr lang="ru-RU" sz="4400" dirty="0"/>
              <a:t>Выполнение работы:</a:t>
            </a:r>
          </a:p>
        </p:txBody>
      </p:sp>
      <p:sp>
        <p:nvSpPr>
          <p:cNvPr id="69" name="Скругленный прямоугольник 44">
            <a:extLst>
              <a:ext uri="{FF2B5EF4-FFF2-40B4-BE49-F238E27FC236}">
                <a16:creationId xmlns:a16="http://schemas.microsoft.com/office/drawing/2014/main" id="{3CDCC93A-6793-439B-B6AD-61F0C4D72028}"/>
              </a:ext>
            </a:extLst>
          </p:cNvPr>
          <p:cNvSpPr/>
          <p:nvPr/>
        </p:nvSpPr>
        <p:spPr>
          <a:xfrm>
            <a:off x="8322382" y="4548402"/>
            <a:ext cx="2480400" cy="508463"/>
          </a:xfrm>
          <a:prstGeom prst="roundRect">
            <a:avLst>
              <a:gd name="adj" fmla="val 46280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DBB8346-AD91-4345-AB68-1B0EB2CEB5D8}"/>
              </a:ext>
            </a:extLst>
          </p:cNvPr>
          <p:cNvSpPr txBox="1"/>
          <p:nvPr/>
        </p:nvSpPr>
        <p:spPr>
          <a:xfrm>
            <a:off x="8526217" y="4648744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00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BE61A99-DECE-47A1-AEC3-4E00B9EF403F}"/>
              </a:ext>
            </a:extLst>
          </p:cNvPr>
          <p:cNvSpPr txBox="1"/>
          <p:nvPr/>
        </p:nvSpPr>
        <p:spPr>
          <a:xfrm>
            <a:off x="8887128" y="4625850"/>
            <a:ext cx="1702783" cy="3345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24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4" name="Скругленный прямоугольник 5">
            <a:extLst>
              <a:ext uri="{FF2B5EF4-FFF2-40B4-BE49-F238E27FC236}">
                <a16:creationId xmlns:a16="http://schemas.microsoft.com/office/drawing/2014/main" id="{D89B45EF-3B8C-4FDA-9051-CA92DB441D5C}"/>
              </a:ext>
            </a:extLst>
          </p:cNvPr>
          <p:cNvSpPr/>
          <p:nvPr/>
        </p:nvSpPr>
        <p:spPr>
          <a:xfrm>
            <a:off x="768057" y="1397348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lvl="0" algn="ctr"/>
            <a:r>
              <a:rPr lang="ru-RU" sz="2400" b="1" dirty="0">
                <a:solidFill>
                  <a:schemeClr val="accent6"/>
                </a:solidFill>
                <a:latin typeface="CoFo Sans Medium" panose="020B0603030202060203" pitchFamily="34" charset="0"/>
              </a:rPr>
              <a:t>Постановка задачи и сбор требований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6BE5F45-A99A-406E-B729-D5620CBFBCF7}"/>
              </a:ext>
            </a:extLst>
          </p:cNvPr>
          <p:cNvSpPr txBox="1"/>
          <p:nvPr/>
        </p:nvSpPr>
        <p:spPr>
          <a:xfrm>
            <a:off x="1004143" y="2596235"/>
            <a:ext cx="19673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1</a:t>
            </a:r>
          </a:p>
        </p:txBody>
      </p:sp>
      <p:sp>
        <p:nvSpPr>
          <p:cNvPr id="76" name="Скругленный прямоугольник 8">
            <a:extLst>
              <a:ext uri="{FF2B5EF4-FFF2-40B4-BE49-F238E27FC236}">
                <a16:creationId xmlns:a16="http://schemas.microsoft.com/office/drawing/2014/main" id="{B29E5508-D50F-4571-8D20-BF9960821215}"/>
              </a:ext>
            </a:extLst>
          </p:cNvPr>
          <p:cNvSpPr/>
          <p:nvPr/>
        </p:nvSpPr>
        <p:spPr>
          <a:xfrm>
            <a:off x="4719695" y="1379628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2400" b="1" dirty="0">
                <a:solidFill>
                  <a:schemeClr val="accent6"/>
                </a:solidFill>
                <a:cs typeface="Times New Roman" panose="02020603050405020304" charset="0"/>
              </a:rPr>
              <a:t>Сбор и предобработка данных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92F399-C7AB-418B-9FE7-3D8998F5BC85}"/>
              </a:ext>
            </a:extLst>
          </p:cNvPr>
          <p:cNvSpPr txBox="1"/>
          <p:nvPr/>
        </p:nvSpPr>
        <p:spPr>
          <a:xfrm>
            <a:off x="4987921" y="2568629"/>
            <a:ext cx="21998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2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78" name="Скругленный прямоугольник 11">
            <a:extLst>
              <a:ext uri="{FF2B5EF4-FFF2-40B4-BE49-F238E27FC236}">
                <a16:creationId xmlns:a16="http://schemas.microsoft.com/office/drawing/2014/main" id="{5FF038D8-1E8B-4A99-8B43-DB15B8897940}"/>
              </a:ext>
            </a:extLst>
          </p:cNvPr>
          <p:cNvSpPr/>
          <p:nvPr/>
        </p:nvSpPr>
        <p:spPr>
          <a:xfrm>
            <a:off x="8671333" y="137150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2400" b="1" dirty="0">
                <a:solidFill>
                  <a:schemeClr val="accent6"/>
                </a:solidFill>
                <a:cs typeface="Times New Roman" panose="02020603050405020304" charset="0"/>
              </a:rPr>
              <a:t>Анализ и визуализация данных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93E9B58-3924-4246-81F7-875726ADB852}"/>
              </a:ext>
            </a:extLst>
          </p:cNvPr>
          <p:cNvSpPr txBox="1"/>
          <p:nvPr/>
        </p:nvSpPr>
        <p:spPr>
          <a:xfrm>
            <a:off x="8887128" y="2587248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3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cxnSp>
        <p:nvCxnSpPr>
          <p:cNvPr id="81" name="Прямая со стрелкой 80">
            <a:extLst>
              <a:ext uri="{FF2B5EF4-FFF2-40B4-BE49-F238E27FC236}">
                <a16:creationId xmlns:a16="http://schemas.microsoft.com/office/drawing/2014/main" id="{5BE8E2CD-B90B-4F3F-A094-F3247B657E12}"/>
              </a:ext>
            </a:extLst>
          </p:cNvPr>
          <p:cNvCxnSpPr>
            <a:cxnSpLocks/>
            <a:stCxn id="74" idx="3"/>
            <a:endCxn id="76" idx="1"/>
          </p:cNvCxnSpPr>
          <p:nvPr/>
        </p:nvCxnSpPr>
        <p:spPr>
          <a:xfrm flipV="1">
            <a:off x="3578305" y="2195243"/>
            <a:ext cx="1141390" cy="1772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7D5C7BB2-68F2-4BD0-9291-57FEE2074405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 flipV="1">
            <a:off x="7529943" y="2187124"/>
            <a:ext cx="1141390" cy="8119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Соединительная линия уступом 50">
            <a:extLst>
              <a:ext uri="{FF2B5EF4-FFF2-40B4-BE49-F238E27FC236}">
                <a16:creationId xmlns:a16="http://schemas.microsoft.com/office/drawing/2014/main" id="{0DFE02D7-55E9-4234-8151-12B37F74CBE1}"/>
              </a:ext>
            </a:extLst>
          </p:cNvPr>
          <p:cNvCxnSpPr>
            <a:cxnSpLocks/>
            <a:stCxn id="78" idx="2"/>
            <a:endCxn id="24" idx="0"/>
          </p:cNvCxnSpPr>
          <p:nvPr/>
        </p:nvCxnSpPr>
        <p:spPr>
          <a:xfrm rot="5400000">
            <a:off x="5574773" y="-501857"/>
            <a:ext cx="997088" cy="8006280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4" name="Скругленный прямоугольник 17">
            <a:extLst>
              <a:ext uri="{FF2B5EF4-FFF2-40B4-BE49-F238E27FC236}">
                <a16:creationId xmlns:a16="http://schemas.microsoft.com/office/drawing/2014/main" id="{F0510C9C-8586-405C-A7A0-6EC60F396AAB}"/>
              </a:ext>
            </a:extLst>
          </p:cNvPr>
          <p:cNvSpPr/>
          <p:nvPr/>
        </p:nvSpPr>
        <p:spPr>
          <a:xfrm>
            <a:off x="828692" y="3995137"/>
            <a:ext cx="2480048" cy="1383864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Выбор и обучение моделей прогнозирования</a:t>
            </a:r>
          </a:p>
        </p:txBody>
      </p:sp>
      <p:sp>
        <p:nvSpPr>
          <p:cNvPr id="86" name="Скругленный прямоугольник 20">
            <a:extLst>
              <a:ext uri="{FF2B5EF4-FFF2-40B4-BE49-F238E27FC236}">
                <a16:creationId xmlns:a16="http://schemas.microsoft.com/office/drawing/2014/main" id="{49DE751B-10AF-4EA0-A037-5E33DC7E8FC6}"/>
              </a:ext>
            </a:extLst>
          </p:cNvPr>
          <p:cNvSpPr/>
          <p:nvPr/>
        </p:nvSpPr>
        <p:spPr>
          <a:xfrm>
            <a:off x="4810390" y="4015581"/>
            <a:ext cx="2476245" cy="1342976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Формирование готовой работы</a:t>
            </a:r>
          </a:p>
        </p:txBody>
      </p:sp>
      <p:cxnSp>
        <p:nvCxnSpPr>
          <p:cNvPr id="88" name="Прямая со стрелкой 87">
            <a:extLst>
              <a:ext uri="{FF2B5EF4-FFF2-40B4-BE49-F238E27FC236}">
                <a16:creationId xmlns:a16="http://schemas.microsoft.com/office/drawing/2014/main" id="{4B05E102-4A25-4377-8BEE-952CC04D74C5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 flipV="1">
            <a:off x="3475301" y="4802632"/>
            <a:ext cx="1244394" cy="1281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Прямая со стрелкой 88">
            <a:extLst>
              <a:ext uri="{FF2B5EF4-FFF2-40B4-BE49-F238E27FC236}">
                <a16:creationId xmlns:a16="http://schemas.microsoft.com/office/drawing/2014/main" id="{A1C2B793-2DFF-48C5-B831-843569CD2675}"/>
              </a:ext>
            </a:extLst>
          </p:cNvPr>
          <p:cNvCxnSpPr>
            <a:cxnSpLocks/>
            <a:stCxn id="23" idx="3"/>
            <a:endCxn id="69" idx="1"/>
          </p:cNvCxnSpPr>
          <p:nvPr/>
        </p:nvCxnSpPr>
        <p:spPr>
          <a:xfrm>
            <a:off x="7529943" y="4802632"/>
            <a:ext cx="792439" cy="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24894139-2F50-4487-98AA-5481CDE77406}"/>
              </a:ext>
            </a:extLst>
          </p:cNvPr>
          <p:cNvSpPr txBox="1"/>
          <p:nvPr/>
        </p:nvSpPr>
        <p:spPr>
          <a:xfrm>
            <a:off x="6581921" y="5112300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6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23" name="Скругленный прямоугольник 5">
            <a:extLst>
              <a:ext uri="{FF2B5EF4-FFF2-40B4-BE49-F238E27FC236}">
                <a16:creationId xmlns:a16="http://schemas.microsoft.com/office/drawing/2014/main" id="{D6AE7451-5B4E-476C-B118-2988A6738ED6}"/>
              </a:ext>
            </a:extLst>
          </p:cNvPr>
          <p:cNvSpPr/>
          <p:nvPr/>
        </p:nvSpPr>
        <p:spPr>
          <a:xfrm>
            <a:off x="4719695" y="3987017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lvl="0" algn="ctr"/>
            <a:r>
              <a:rPr lang="ru-RU" sz="2300" b="1" dirty="0">
                <a:solidFill>
                  <a:schemeClr val="accent6"/>
                </a:solidFill>
                <a:latin typeface="CoFo Sans Medium" panose="020B0603030202060203" pitchFamily="34" charset="0"/>
              </a:rPr>
              <a:t>Прогнозирование и интерпретация результатов</a:t>
            </a:r>
          </a:p>
        </p:txBody>
      </p:sp>
      <p:sp>
        <p:nvSpPr>
          <p:cNvPr id="24" name="Скругленный прямоугольник 5">
            <a:extLst>
              <a:ext uri="{FF2B5EF4-FFF2-40B4-BE49-F238E27FC236}">
                <a16:creationId xmlns:a16="http://schemas.microsoft.com/office/drawing/2014/main" id="{A80DA940-65AE-4604-8397-E5CEBFEA3F06}"/>
              </a:ext>
            </a:extLst>
          </p:cNvPr>
          <p:cNvSpPr/>
          <p:nvPr/>
        </p:nvSpPr>
        <p:spPr>
          <a:xfrm>
            <a:off x="665053" y="3999827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lvl="0" algn="ctr"/>
            <a:r>
              <a:rPr lang="ru-RU" sz="2300" b="1" dirty="0">
                <a:solidFill>
                  <a:schemeClr val="accent6"/>
                </a:solidFill>
                <a:latin typeface="CoFo Sans Medium" panose="020B0603030202060203" pitchFamily="34" charset="0"/>
              </a:rPr>
              <a:t>Выбор и обучение моделей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9CFA09-E64C-4ABF-BD41-568DA0613F24}"/>
              </a:ext>
            </a:extLst>
          </p:cNvPr>
          <p:cNvSpPr txBox="1"/>
          <p:nvPr/>
        </p:nvSpPr>
        <p:spPr>
          <a:xfrm>
            <a:off x="887757" y="5204668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4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EEC0B02-C21A-45D8-A015-AC7BE796C72C}"/>
              </a:ext>
            </a:extLst>
          </p:cNvPr>
          <p:cNvSpPr txBox="1"/>
          <p:nvPr/>
        </p:nvSpPr>
        <p:spPr>
          <a:xfrm>
            <a:off x="4956211" y="522042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0718582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00EFE5AC-BE65-44AE-A530-FA486560CC88}"/>
              </a:ext>
            </a:extLst>
          </p:cNvPr>
          <p:cNvSpPr/>
          <p:nvPr/>
        </p:nvSpPr>
        <p:spPr>
          <a:xfrm>
            <a:off x="889624" y="1765991"/>
            <a:ext cx="2624649" cy="64770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23AAC9-171C-4AAE-9B42-B49ADE2EB21B}"/>
              </a:ext>
            </a:extLst>
          </p:cNvPr>
          <p:cNvSpPr txBox="1"/>
          <p:nvPr/>
        </p:nvSpPr>
        <p:spPr>
          <a:xfrm>
            <a:off x="1313589" y="1714800"/>
            <a:ext cx="1776717" cy="6622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700" b="1" dirty="0">
                <a:solidFill>
                  <a:srgbClr val="007DFF"/>
                </a:solidFill>
                <a:latin typeface="+mj-lt"/>
                <a:sym typeface="CoFo Sans"/>
              </a:rPr>
              <a:t>Основные</a:t>
            </a:r>
            <a:endParaRPr kumimoji="0" lang="ru-RU" sz="27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j-lt"/>
              <a:ea typeface="+mn-ea"/>
              <a:cs typeface="+mn-cs"/>
              <a:sym typeface="CoFo Sans"/>
            </a:endParaRP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F9BF4E5A-E2E8-4307-89EB-8355C0224BC3}"/>
              </a:ext>
            </a:extLst>
          </p:cNvPr>
          <p:cNvSpPr/>
          <p:nvPr/>
        </p:nvSpPr>
        <p:spPr>
          <a:xfrm>
            <a:off x="4655257" y="1732366"/>
            <a:ext cx="3023737" cy="64466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2E6B16-A016-4555-9D25-0AE42089270F}"/>
              </a:ext>
            </a:extLst>
          </p:cNvPr>
          <p:cNvSpPr txBox="1"/>
          <p:nvPr/>
        </p:nvSpPr>
        <p:spPr>
          <a:xfrm>
            <a:off x="4710019" y="1684166"/>
            <a:ext cx="2911339" cy="6622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7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j-lt"/>
                <a:ea typeface="+mn-ea"/>
                <a:cs typeface="+mn-cs"/>
                <a:sym typeface="CoFo Sans"/>
              </a:rPr>
              <a:t>Статистика и </a:t>
            </a:r>
            <a:r>
              <a:rPr kumimoji="0" lang="en-US" sz="27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j-lt"/>
                <a:ea typeface="+mn-ea"/>
                <a:cs typeface="+mn-cs"/>
                <a:sym typeface="CoFo Sans"/>
              </a:rPr>
              <a:t>ML</a:t>
            </a:r>
            <a:endParaRPr kumimoji="0" lang="ru-RU" sz="27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j-lt"/>
              <a:ea typeface="+mn-ea"/>
              <a:cs typeface="+mn-cs"/>
              <a:sym typeface="CoFo Sans"/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6B94CDA9-FF15-43DE-8DA7-585A4AD7D086}"/>
              </a:ext>
            </a:extLst>
          </p:cNvPr>
          <p:cNvSpPr/>
          <p:nvPr/>
        </p:nvSpPr>
        <p:spPr>
          <a:xfrm>
            <a:off x="486945" y="2784842"/>
            <a:ext cx="3530584" cy="29541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9144B97-7C35-44FC-BEA9-8632F7FF3528}"/>
              </a:ext>
            </a:extLst>
          </p:cNvPr>
          <p:cNvSpPr/>
          <p:nvPr/>
        </p:nvSpPr>
        <p:spPr>
          <a:xfrm>
            <a:off x="4481872" y="2760126"/>
            <a:ext cx="3530584" cy="29541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3815A65-695D-476D-B4EE-82BFE6FA815F}"/>
              </a:ext>
            </a:extLst>
          </p:cNvPr>
          <p:cNvSpPr/>
          <p:nvPr/>
        </p:nvSpPr>
        <p:spPr>
          <a:xfrm>
            <a:off x="304693" y="394994"/>
            <a:ext cx="5687198" cy="70806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A733364-387E-46B7-8CB6-5B24751425EA}"/>
              </a:ext>
            </a:extLst>
          </p:cNvPr>
          <p:cNvSpPr txBox="1">
            <a:spLocks/>
          </p:cNvSpPr>
          <p:nvPr/>
        </p:nvSpPr>
        <p:spPr>
          <a:xfrm>
            <a:off x="374381" y="527446"/>
            <a:ext cx="6043352" cy="860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3200" b="1" kern="0" dirty="0">
                <a:solidFill>
                  <a:srgbClr val="007DFF"/>
                </a:solidFill>
              </a:rPr>
              <a:t>Используемые библиотеки</a:t>
            </a:r>
            <a:endParaRPr lang="ru-RU" sz="3200" b="1" kern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F2F61-22A4-43B8-A0D1-9F47CF5018D9}"/>
              </a:ext>
            </a:extLst>
          </p:cNvPr>
          <p:cNvSpPr txBox="1"/>
          <p:nvPr/>
        </p:nvSpPr>
        <p:spPr>
          <a:xfrm>
            <a:off x="639944" y="2832271"/>
            <a:ext cx="3377585" cy="2642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rgbClr val="007DFF"/>
                </a:solidFill>
                <a:sym typeface="CoFo Sans"/>
              </a:rPr>
              <a:t>requests, numpy, pandas, matplotlib, datetime.</a:t>
            </a:r>
            <a:endParaRPr kumimoji="0" lang="ru-RU" sz="3600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67641B-F0AF-4C10-8352-C0A7F56A7425}"/>
              </a:ext>
            </a:extLst>
          </p:cNvPr>
          <p:cNvSpPr txBox="1"/>
          <p:nvPr/>
        </p:nvSpPr>
        <p:spPr>
          <a:xfrm>
            <a:off x="4666354" y="3046152"/>
            <a:ext cx="3138730" cy="22385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en-US" sz="3600" dirty="0">
                <a:solidFill>
                  <a:srgbClr val="007DFF"/>
                </a:solidFill>
                <a:sym typeface="CoFo Sans"/>
              </a:rPr>
              <a:t>Statsmodels</a:t>
            </a:r>
            <a:r>
              <a:rPr lang="ru-RU" sz="3600" dirty="0">
                <a:solidFill>
                  <a:srgbClr val="007DFF"/>
                </a:solidFill>
                <a:sym typeface="CoFo Sans"/>
              </a:rPr>
              <a:t> </a:t>
            </a:r>
          </a:p>
          <a:p>
            <a:pPr algn="ctr"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ru-RU" sz="3600" dirty="0">
                <a:solidFill>
                  <a:srgbClr val="007DFF"/>
                </a:solidFill>
                <a:sym typeface="CoFo Sans"/>
              </a:rPr>
              <a:t>и</a:t>
            </a:r>
          </a:p>
          <a:p>
            <a:pPr algn="ctr"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en-US" sz="3600" dirty="0">
                <a:solidFill>
                  <a:srgbClr val="007DFF"/>
                </a:solidFill>
                <a:sym typeface="CoFo Sans"/>
              </a:rPr>
              <a:t>sklearn</a:t>
            </a:r>
            <a:endParaRPr kumimoji="0" lang="ru-RU" sz="3600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228261A6-B204-4696-A21A-8E5B841469ED}"/>
              </a:ext>
            </a:extLst>
          </p:cNvPr>
          <p:cNvSpPr/>
          <p:nvPr/>
        </p:nvSpPr>
        <p:spPr>
          <a:xfrm>
            <a:off x="8622967" y="1708341"/>
            <a:ext cx="3023737" cy="64466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16C71F-28D4-488A-A1FF-7C39C86F26CE}"/>
              </a:ext>
            </a:extLst>
          </p:cNvPr>
          <p:cNvSpPr txBox="1"/>
          <p:nvPr/>
        </p:nvSpPr>
        <p:spPr>
          <a:xfrm>
            <a:off x="8651784" y="1658935"/>
            <a:ext cx="2966101" cy="6622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7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j-lt"/>
                <a:ea typeface="+mn-ea"/>
                <a:cs typeface="+mn-cs"/>
                <a:sym typeface="CoFo Sans"/>
              </a:rPr>
              <a:t>Временные ряды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202EA0E6-0D3F-4B7E-BE9E-9C5220AB41A4}"/>
              </a:ext>
            </a:extLst>
          </p:cNvPr>
          <p:cNvSpPr/>
          <p:nvPr/>
        </p:nvSpPr>
        <p:spPr>
          <a:xfrm>
            <a:off x="8476799" y="2760126"/>
            <a:ext cx="3530584" cy="29541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2A0216-9F18-4B84-8416-EC9FFC4E4FE5}"/>
              </a:ext>
            </a:extLst>
          </p:cNvPr>
          <p:cNvSpPr txBox="1"/>
          <p:nvPr/>
        </p:nvSpPr>
        <p:spPr>
          <a:xfrm>
            <a:off x="8540100" y="3746367"/>
            <a:ext cx="3467283" cy="814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rgbClr val="007DFF"/>
                </a:solidFill>
                <a:sym typeface="CoFo Sans"/>
              </a:rPr>
              <a:t>Pmdarima</a:t>
            </a:r>
          </a:p>
        </p:txBody>
      </p:sp>
    </p:spTree>
    <p:extLst>
      <p:ext uri="{BB962C8B-B14F-4D97-AF65-F5344CB8AC3E}">
        <p14:creationId xmlns:p14="http://schemas.microsoft.com/office/powerpoint/2010/main" val="38423193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8DFCCCB-C3C7-42A6-BDC2-65B100A3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278584"/>
            <a:ext cx="11302400" cy="647700"/>
          </a:xfrm>
        </p:spPr>
        <p:txBody>
          <a:bodyPr>
            <a:normAutofit/>
          </a:bodyPr>
          <a:lstStyle/>
          <a:p>
            <a:r>
              <a:rPr lang="ru-RU" sz="3600" dirty="0"/>
              <a:t>Просмотр предоставленных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684A3E-E3BC-4ACD-B077-A64D7DB5F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13" y="1281852"/>
            <a:ext cx="8973802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8DFCCCB-C3C7-42A6-BDC2-65B100A3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47" y="245757"/>
            <a:ext cx="11302400" cy="647700"/>
          </a:xfrm>
        </p:spPr>
        <p:txBody>
          <a:bodyPr>
            <a:normAutofit/>
          </a:bodyPr>
          <a:lstStyle/>
          <a:p>
            <a:r>
              <a:rPr lang="ru-RU" sz="3600" dirty="0"/>
              <a:t>Просмотр предоставленных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C10054-DCAB-48CF-96B2-5BCA36778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86" y="1467397"/>
            <a:ext cx="4753067" cy="23403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C56E5B-701A-403C-A310-6817BD33D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949" y="1481126"/>
            <a:ext cx="4753067" cy="23266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4BF5B9C-2DE2-4695-92BC-11F30AEA8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580" y="4229030"/>
            <a:ext cx="4753067" cy="2291119"/>
          </a:xfrm>
          <a:prstGeom prst="rect">
            <a:avLst/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00EFE5AC-BE65-44AE-A530-FA486560CC88}"/>
              </a:ext>
            </a:extLst>
          </p:cNvPr>
          <p:cNvSpPr/>
          <p:nvPr/>
        </p:nvSpPr>
        <p:spPr>
          <a:xfrm>
            <a:off x="2116684" y="1005828"/>
            <a:ext cx="199679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23AAC9-171C-4AAE-9B42-B49ADE2EB21B}"/>
              </a:ext>
            </a:extLst>
          </p:cNvPr>
          <p:cNvSpPr txBox="1"/>
          <p:nvPr/>
        </p:nvSpPr>
        <p:spPr>
          <a:xfrm>
            <a:off x="2491670" y="913986"/>
            <a:ext cx="1335698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Тренд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F9BF4E5A-E2E8-4307-89EB-8355C0224BC3}"/>
              </a:ext>
            </a:extLst>
          </p:cNvPr>
          <p:cNvSpPr/>
          <p:nvPr/>
        </p:nvSpPr>
        <p:spPr>
          <a:xfrm>
            <a:off x="8078520" y="1005828"/>
            <a:ext cx="199679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2E6B16-A016-4555-9D25-0AE42089270F}"/>
              </a:ext>
            </a:extLst>
          </p:cNvPr>
          <p:cNvSpPr txBox="1"/>
          <p:nvPr/>
        </p:nvSpPr>
        <p:spPr>
          <a:xfrm>
            <a:off x="8140758" y="964770"/>
            <a:ext cx="1934558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Сезонность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6B94CDA9-FF15-43DE-8DA7-585A4AD7D086}"/>
              </a:ext>
            </a:extLst>
          </p:cNvPr>
          <p:cNvSpPr/>
          <p:nvPr/>
        </p:nvSpPr>
        <p:spPr>
          <a:xfrm>
            <a:off x="5225262" y="3889043"/>
            <a:ext cx="199679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7D5AEF-578E-4728-867E-921566132E7D}"/>
              </a:ext>
            </a:extLst>
          </p:cNvPr>
          <p:cNvSpPr txBox="1"/>
          <p:nvPr/>
        </p:nvSpPr>
        <p:spPr>
          <a:xfrm>
            <a:off x="5225262" y="3804032"/>
            <a:ext cx="1996796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Шум</a:t>
            </a:r>
          </a:p>
        </p:txBody>
      </p:sp>
    </p:spTree>
    <p:extLst>
      <p:ext uri="{BB962C8B-B14F-4D97-AF65-F5344CB8AC3E}">
        <p14:creationId xmlns:p14="http://schemas.microsoft.com/office/powerpoint/2010/main" val="21493939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0" y="441326"/>
            <a:ext cx="11302400" cy="647700"/>
          </a:xfrm>
        </p:spPr>
        <p:txBody>
          <a:bodyPr>
            <a:normAutofit/>
          </a:bodyPr>
          <a:lstStyle/>
          <a:p>
            <a:r>
              <a:rPr lang="ru-RU" sz="3600" dirty="0"/>
              <a:t>Просмотр автокорреляции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86357C-955A-4E93-BE5D-B6F84ABC6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433212"/>
            <a:ext cx="8897592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5169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0F6F6F7-9111-4985-B812-FE332B606001}"/>
              </a:ext>
            </a:extLst>
          </p:cNvPr>
          <p:cNvSpPr/>
          <p:nvPr/>
        </p:nvSpPr>
        <p:spPr>
          <a:xfrm>
            <a:off x="518370" y="224366"/>
            <a:ext cx="5748867" cy="575734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779" y="294690"/>
            <a:ext cx="11302400" cy="647700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FFFFFF"/>
                </a:solidFill>
              </a:rPr>
              <a:t>Сглаживание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710DDC-365A-40BC-A7B2-4212ED07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25" y="1294068"/>
            <a:ext cx="8954750" cy="45821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23425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8177</TotalTime>
  <Words>260</Words>
  <Application>Microsoft Office PowerPoint</Application>
  <PresentationFormat>Широкоэкранный</PresentationFormat>
  <Paragraphs>87</Paragraphs>
  <Slides>16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CoFo Sans Medium</vt:lpstr>
      <vt:lpstr>Calibri</vt:lpstr>
      <vt:lpstr>CoFo Sans Regular</vt:lpstr>
      <vt:lpstr>CoFo Sans</vt:lpstr>
      <vt:lpstr>Тема1</vt:lpstr>
      <vt:lpstr>Кейс: «Прогнозирование рыночных цен на арматуру»</vt:lpstr>
      <vt:lpstr>Цель кейса</vt:lpstr>
      <vt:lpstr>Над проектом работали</vt:lpstr>
      <vt:lpstr>Выполнение работы:</vt:lpstr>
      <vt:lpstr>Презентация PowerPoint</vt:lpstr>
      <vt:lpstr>Просмотр предоставленных данных</vt:lpstr>
      <vt:lpstr>Просмотр предоставленных данных</vt:lpstr>
      <vt:lpstr>Просмотр автокорреляции</vt:lpstr>
      <vt:lpstr>Сглаживание данных</vt:lpstr>
      <vt:lpstr>Презентация PowerPoint</vt:lpstr>
      <vt:lpstr>Презентация PowerPoint</vt:lpstr>
      <vt:lpstr>Презентация PowerPoint</vt:lpstr>
      <vt:lpstr>Лучшая модель</vt:lpstr>
      <vt:lpstr>Демонстрация нашего продукта</vt:lpstr>
      <vt:lpstr>Презентация PowerPoint</vt:lpstr>
      <vt:lpstr>Кейс: «Прогнозирование рыночных цен на арматуру»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User</cp:lastModifiedBy>
  <cp:revision>1001</cp:revision>
  <dcterms:created xsi:type="dcterms:W3CDTF">2022-08-25T11:16:35Z</dcterms:created>
  <dcterms:modified xsi:type="dcterms:W3CDTF">2025-03-26T07:48:24Z</dcterms:modified>
</cp:coreProperties>
</file>